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76" r:id="rId3"/>
    <p:sldId id="273" r:id="rId4"/>
    <p:sldId id="264" r:id="rId5"/>
    <p:sldId id="265" r:id="rId6"/>
    <p:sldId id="272" r:id="rId7"/>
    <p:sldId id="259" r:id="rId8"/>
    <p:sldId id="260" r:id="rId9"/>
    <p:sldId id="277" r:id="rId10"/>
    <p:sldId id="278" r:id="rId11"/>
    <p:sldId id="274" r:id="rId12"/>
    <p:sldId id="275" r:id="rId13"/>
    <p:sldId id="270" r:id="rId14"/>
    <p:sldId id="271" r:id="rId15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5D12"/>
    <a:srgbClr val="000000"/>
    <a:srgbClr val="5C2A08"/>
    <a:srgbClr val="F1995D"/>
    <a:srgbClr val="ED7D3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794" autoAdjust="0"/>
    <p:restoredTop sz="94118" autoAdjust="0"/>
  </p:normalViewPr>
  <p:slideViewPr>
    <p:cSldViewPr snapToGrid="0">
      <p:cViewPr varScale="1">
        <p:scale>
          <a:sx n="79" d="100"/>
          <a:sy n="79" d="100"/>
        </p:scale>
        <p:origin x="50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AC0A7D5-7262-AC27-20FC-324DC247F4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001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505AB9-D022-DC62-1EA7-2573D74F674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899838-2110-47E1-85E6-D0E1AA395C29}" type="datetimeFigureOut">
              <a:rPr lang="en-001" smtClean="0"/>
              <a:t>18/12/2023</a:t>
            </a:fld>
            <a:endParaRPr lang="en-001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68619A-1D70-B8A4-7871-F84AFD310EC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00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E0D34F-5CA5-124D-5F7D-56CB29F2EA2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10415-FC65-4CD1-84C1-05C6713B0968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8607025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5197CC-FCF2-40D6-865C-0A1F326CB4ED}" type="datetimeFigureOut">
              <a:rPr lang="x-none" smtClean="0"/>
              <a:t>18/12/2023</a:t>
            </a:fld>
            <a:endParaRPr lang="x-non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x-non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DB75ED-A500-4347-90A4-40478EA146D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7277547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B4A26-F937-D2DB-C7A9-91B54C89C4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EB283A-2890-E1B1-2A68-C03FE61ABD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5CEF10-A6DA-E8E1-9535-AB7995071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D6931-161F-4DBE-A25C-A9BD700E5E73}" type="datetime8">
              <a:rPr lang="x-none" smtClean="0"/>
              <a:t>18/12/2023 1:14 am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5E77A8-D853-8B81-B84F-25A50D5C8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393761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1D50F-2880-328A-3F32-A657D6B18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5667D1-545E-6024-90DC-626E5195FE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F5F12-8BD9-0014-CDE6-3BBD161F6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0014D-8807-4966-A67A-322AE0C56EED}" type="datetime8">
              <a:rPr lang="x-none" smtClean="0"/>
              <a:t>18/12/2023 1:14 am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12FF-09CF-9E0F-B78E-C62F6F025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EA22FB-900B-A4D6-FDBB-4A4A9A8AC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355149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5A28C3-E42D-BDEC-C61F-A9E33C8954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0773F4-A4FE-6068-38F8-A7213660DF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6798-2D9F-82F8-C346-11338880F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520D1-12D1-4D28-99BD-20973DB6EE21}" type="datetime8">
              <a:rPr lang="x-none" smtClean="0"/>
              <a:t>18/12/2023 1:14 am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1E9BB-D42C-5CE0-6D2A-1C3F2CEE6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FC51A3-7444-74EE-88BD-2DFEA17D5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261638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11421-5F17-2759-8071-B56448D67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152" y="365126"/>
            <a:ext cx="11111696" cy="1151158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2C9E1-B8B9-0E4A-42EB-1F13F63B3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152" y="1516284"/>
            <a:ext cx="11111696" cy="466067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x-non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FF24C-52E2-1E30-BDA7-A7A7C7C6F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53F73-8E41-4F6B-ACF0-94D05F988E74}" type="datetime8">
              <a:rPr lang="x-none" smtClean="0"/>
              <a:t>18/12/2023 1:14 am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07D6C-86BA-7537-0B77-D582A6BB4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05A294-3A4B-57C5-5812-94DCCC599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16678" y="6356349"/>
            <a:ext cx="2743200" cy="365125"/>
          </a:xfrm>
        </p:spPr>
        <p:txBody>
          <a:bodyPr/>
          <a:lstStyle/>
          <a:p>
            <a:fld id="{E5D9271B-17BF-495A-A910-CB43B2266855}" type="slidenum">
              <a:rPr lang="x-none" smtClean="0"/>
              <a:t>‹#›</a:t>
            </a:fld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1108817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403FB-5A98-8204-B690-18055457F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32119-9C80-1EE0-1ACB-9C5D7FB99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3B5140-1917-C136-D440-E6D523B56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4BD21-0F8C-4872-A1F1-42C72E885A8F}" type="datetime8">
              <a:rPr lang="x-none" smtClean="0"/>
              <a:t>18/12/2023 1:14 am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DF99B-1388-1EF9-AB5C-0F58C8213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EC228E-0CF8-49ED-58D2-CDD61B1BF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997160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AA4ED-7C44-6D31-4DF3-212200A33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152" y="365126"/>
            <a:ext cx="11111696" cy="1151158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D8CFE-3607-793C-1312-EAFB455F68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152" y="1516284"/>
            <a:ext cx="5479648" cy="466067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x-non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AD6417-38D9-8049-4F60-DA359E8783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16284"/>
            <a:ext cx="5479648" cy="46606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290688-AC51-682D-E69A-0BA0337A7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93DD0-6178-4EE3-8194-4D4F6AB06BDE}" type="datetime8">
              <a:rPr lang="x-none" smtClean="0"/>
              <a:t>18/12/2023 1:14 am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965BED-F386-D034-B8E0-5C331DF4E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681A28-95D8-3A12-9617-ECDFAEB02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128058" cy="365125"/>
          </a:xfrm>
        </p:spPr>
        <p:txBody>
          <a:bodyPr/>
          <a:lstStyle/>
          <a:p>
            <a:fld id="{E5D9271B-17BF-495A-A910-CB43B2266855}" type="slidenum">
              <a:rPr lang="x-none" smtClean="0"/>
              <a:t>‹#›</a:t>
            </a:fld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364382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63353-30F0-80CE-543A-D76EC5174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1C95ED-70BC-3C88-0F88-DF5981EF6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16F92F-2DDD-BC04-768B-C1A2404BFF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CD8171-47EB-E13F-91F3-07F299C9DE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00CE50-0F62-3872-8795-2290AAC21F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478F85-6432-182A-C388-E162D523A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BE7C0-6E5B-442C-B665-DBBD86F9489B}" type="datetime8">
              <a:rPr lang="x-none" smtClean="0"/>
              <a:t>18/12/2023 1:14 am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145E7F-C67F-2C55-D876-0D306B6F0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C3FD2C-8E2F-2900-5792-9D004992C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671775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A83B9-78C5-40C7-A80A-8796D8522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1C80E4-573C-348D-9222-4FA471322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AE15C-62EC-4F2B-AC0D-DE1A2571E59A}" type="datetime8">
              <a:rPr lang="x-none" smtClean="0"/>
              <a:t>18/12/2023 1:14 am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04839C-6521-27C7-4409-3753429DD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0F7021-06E6-1298-9DFC-6A78C4377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862695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2473AC-84B8-FE10-8843-648D34D73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F03D0-56B8-495E-BE57-C1EA579ED97C}" type="datetime8">
              <a:rPr lang="x-none" smtClean="0"/>
              <a:t>18/12/2023 1:14 am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F9CFAF-9605-4BD5-C24B-194070E6E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9A9694-EBA9-FFC8-7F48-AE0EF7BC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99636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DAA62-9E69-2BFF-1F1D-CBB0036B8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A7BCA-7CFC-B42C-3BF9-160590FE8D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D88661-F1C0-645B-2531-2E4AF245D4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F500C5-CB59-DAF3-C667-9F81DFC6B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27A7-64C5-4231-94D1-478452334A00}" type="datetime8">
              <a:rPr lang="x-none" smtClean="0"/>
              <a:t>18/12/2023 1:14 am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E75CA3-F7E8-E2A3-E242-0435AF9FF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12CCB0-9F2E-6217-B59E-C2CE822E3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782877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FE80E-C07D-DB5F-23E5-9F2C3750C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7BF4B7-6F70-2F92-C39A-1289A8CD50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AA3090-B77C-E2AD-96ED-8515041765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0708FA-1937-71EB-70AE-592C4B97E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F1E70-87FB-4844-AD91-5B7BC21013AF}" type="datetime8">
              <a:rPr lang="x-none" smtClean="0"/>
              <a:t>18/12/2023 1:14 am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83FC46-76CF-2F59-B7F2-07CF7E772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5BD580-57ED-D4CB-93BB-75555C258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800125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6D67FA-3D07-909A-FF5E-0F481B428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x-non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DFD816-898A-EF1B-5C4D-D9E50B9E7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x-non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8F323B-BEB1-596C-3F65-F91B2FEA26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Bahnschrift" panose="020B0502040204020203" pitchFamily="34" charset="0"/>
              </a:defRPr>
            </a:lvl1pPr>
          </a:lstStyle>
          <a:p>
            <a:fld id="{062E0CD2-6338-4268-B1E7-70898A3C3234}" type="datetime8">
              <a:rPr lang="x-none" smtClean="0"/>
              <a:t>18/12/2023 1:14 am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5D334D-7302-6F94-7CB8-CD1D5841B0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Bahnschrift" panose="020B0502040204020203" pitchFamily="34" charset="0"/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3F737-FA23-8E76-9358-93CC81D69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tx1"/>
                </a:solidFill>
                <a:latin typeface="Bahnschrift" panose="020B0502040204020203" pitchFamily="34" charset="0"/>
              </a:defRPr>
            </a:lvl1pPr>
          </a:lstStyle>
          <a:p>
            <a:fld id="{E5D9271B-17BF-495A-A910-CB43B2266855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5344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Bahnschrift" panose="020B050204020402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Bahnschrift" panose="020B050204020402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Bahnschrift" panose="020B050204020402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hnschrift" panose="020B050204020402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Bahnschrift" panose="020B050204020402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Bahnschrift" panose="020B050204020402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Video 3" descr="Train On Sunset">
            <a:extLst>
              <a:ext uri="{FF2B5EF4-FFF2-40B4-BE49-F238E27FC236}">
                <a16:creationId xmlns:a16="http://schemas.microsoft.com/office/drawing/2014/main" id="{72387900-1D1B-0A6D-D0AA-3F3884E604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lum bright="-20000" contrast="-40000"/>
          </a:blip>
          <a:srcRect t="284" r="-1" b="-1"/>
          <a:stretch/>
        </p:blipFill>
        <p:spPr>
          <a:xfrm>
            <a:off x="0" y="0"/>
            <a:ext cx="12192000" cy="5185458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3B80763E-677D-B91B-9EED-29840F20FA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7472" y="728647"/>
            <a:ext cx="5648528" cy="2700353"/>
          </a:xfrm>
        </p:spPr>
        <p:txBody>
          <a:bodyPr anchor="t">
            <a:noAutofit/>
          </a:bodyPr>
          <a:lstStyle/>
          <a:p>
            <a:pPr algn="l"/>
            <a:r>
              <a:rPr lang="en-US" sz="6000" b="1" i="0" dirty="0">
                <a:solidFill>
                  <a:srgbClr val="FFFFFF"/>
                </a:solidFill>
                <a:effectLst/>
                <a:latin typeface="Bahnschrift" panose="020B0502040204020203" pitchFamily="34" charset="0"/>
              </a:rPr>
              <a:t>Lahore Orange Line Metro Train System</a:t>
            </a:r>
            <a:endParaRPr lang="x-none" sz="60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941301D-2DCC-DECE-D760-97BAED3494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7472" y="3569672"/>
            <a:ext cx="5648528" cy="1473741"/>
          </a:xfrm>
        </p:spPr>
        <p:txBody>
          <a:bodyPr anchor="ctr">
            <a:normAutofit/>
          </a:bodyPr>
          <a:lstStyle/>
          <a:p>
            <a:pPr algn="l"/>
            <a:r>
              <a:rPr lang="en-US" sz="4000" i="0" dirty="0">
                <a:solidFill>
                  <a:srgbClr val="FFFFFF"/>
                </a:solidFill>
                <a:effectLst/>
                <a:latin typeface="Bahnschrift" panose="020B0502040204020203" pitchFamily="34" charset="0"/>
              </a:rPr>
              <a:t>A Critical Project Review</a:t>
            </a:r>
            <a:endParaRPr lang="x-none" sz="4000" dirty="0">
              <a:solidFill>
                <a:srgbClr val="FFFFFF"/>
              </a:solidFill>
              <a:latin typeface="Bahnschrift" panose="020B0502040204020203" pitchFamily="34" charset="0"/>
            </a:endParaRP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8349FD4D-85FE-5EBD-95FF-F510668C0514}"/>
              </a:ext>
            </a:extLst>
          </p:cNvPr>
          <p:cNvSpPr txBox="1">
            <a:spLocks/>
          </p:cNvSpPr>
          <p:nvPr/>
        </p:nvSpPr>
        <p:spPr>
          <a:xfrm>
            <a:off x="447472" y="5326130"/>
            <a:ext cx="3190673" cy="4415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dirty="0">
                <a:latin typeface="Bahnschrift" panose="020B0502040204020203" pitchFamily="34" charset="0"/>
              </a:rPr>
              <a:t>Presented by:</a:t>
            </a:r>
            <a:endParaRPr lang="x-none" dirty="0">
              <a:latin typeface="Bahnschrift" panose="020B0502040204020203" pitchFamily="34" charset="0"/>
            </a:endParaRP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6950AF55-9CD4-2A24-F232-D94E675C7E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860062"/>
              </p:ext>
            </p:extLst>
          </p:nvPr>
        </p:nvGraphicFramePr>
        <p:xfrm>
          <a:off x="447472" y="5767639"/>
          <a:ext cx="7400163" cy="79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6721">
                  <a:extLst>
                    <a:ext uri="{9D8B030D-6E8A-4147-A177-3AD203B41FA5}">
                      <a16:colId xmlns:a16="http://schemas.microsoft.com/office/drawing/2014/main" val="1019115953"/>
                    </a:ext>
                  </a:extLst>
                </a:gridCol>
                <a:gridCol w="2641654">
                  <a:extLst>
                    <a:ext uri="{9D8B030D-6E8A-4147-A177-3AD203B41FA5}">
                      <a16:colId xmlns:a16="http://schemas.microsoft.com/office/drawing/2014/main" val="3113916827"/>
                    </a:ext>
                  </a:extLst>
                </a:gridCol>
                <a:gridCol w="2291788">
                  <a:extLst>
                    <a:ext uri="{9D8B030D-6E8A-4147-A177-3AD203B41FA5}">
                      <a16:colId xmlns:a16="http://schemas.microsoft.com/office/drawing/2014/main" val="1582573389"/>
                    </a:ext>
                  </a:extLst>
                </a:gridCol>
              </a:tblGrid>
              <a:tr h="220755">
                <a:tc>
                  <a:txBody>
                    <a:bodyPr/>
                    <a:lstStyle/>
                    <a:p>
                      <a:pPr algn="l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  <a:latin typeface="Bahnschrift" panose="020B0502040204020203" pitchFamily="34" charset="0"/>
                        </a:rPr>
                        <a:t>Muhammad Umer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  <a:latin typeface="Bahnschrift" panose="020B0502040204020203" pitchFamily="34" charset="0"/>
                        </a:rPr>
                        <a:t>Syeda Fatima Zahra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  <a:latin typeface="Bahnschrift" panose="020B0502040204020203" pitchFamily="34" charset="0"/>
                        </a:rPr>
                        <a:t>Fasih</a:t>
                      </a:r>
                      <a:r>
                        <a:rPr lang="en-US" sz="2000" b="0" baseline="0" dirty="0">
                          <a:solidFill>
                            <a:sysClr val="windowText" lastClr="000000"/>
                          </a:solidFill>
                          <a:latin typeface="Bahnschrift" panose="020B0502040204020203" pitchFamily="34" charset="0"/>
                        </a:rPr>
                        <a:t> </a:t>
                      </a:r>
                      <a:r>
                        <a:rPr lang="en-US" sz="2000" b="0" baseline="0" dirty="0" err="1">
                          <a:solidFill>
                            <a:sysClr val="windowText" lastClr="000000"/>
                          </a:solidFill>
                          <a:latin typeface="Bahnschrift" panose="020B0502040204020203" pitchFamily="34" charset="0"/>
                        </a:rPr>
                        <a:t>Ul</a:t>
                      </a:r>
                      <a:r>
                        <a:rPr lang="en-US" sz="2000" b="0" baseline="0" dirty="0">
                          <a:solidFill>
                            <a:sysClr val="windowText" lastClr="000000"/>
                          </a:solidFill>
                          <a:latin typeface="Bahnschrift" panose="020B0502040204020203" pitchFamily="34" charset="0"/>
                        </a:rPr>
                        <a:t>-Hassan</a:t>
                      </a:r>
                      <a:endParaRPr lang="x-none" sz="2000" b="0" dirty="0">
                        <a:solidFill>
                          <a:sysClr val="windowText" lastClr="000000"/>
                        </a:solidFill>
                        <a:latin typeface="Bahnschrift" panose="020B050204020402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7154631"/>
                  </a:ext>
                </a:extLst>
              </a:tr>
              <a:tr h="22075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  <a:latin typeface="Bahnschrift" panose="020B0502040204020203" pitchFamily="34" charset="0"/>
                        </a:rPr>
                        <a:t>Danial Ahmad</a:t>
                      </a:r>
                      <a:endParaRPr lang="x-none" sz="2000" b="0" dirty="0">
                        <a:solidFill>
                          <a:sysClr val="windowText" lastClr="000000"/>
                        </a:solidFill>
                        <a:latin typeface="Bahnschrift" panose="020B050204020402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  <a:latin typeface="Bahnschrift" panose="020B0502040204020203" pitchFamily="34" charset="0"/>
                        </a:rPr>
                        <a:t>Hassan</a:t>
                      </a:r>
                      <a:r>
                        <a:rPr lang="en-US" sz="2000" b="0" baseline="0" dirty="0">
                          <a:solidFill>
                            <a:sysClr val="windowText" lastClr="000000"/>
                          </a:solidFill>
                          <a:latin typeface="Bahnschrift" panose="020B0502040204020203" pitchFamily="34" charset="0"/>
                        </a:rPr>
                        <a:t> Rizwan</a:t>
                      </a:r>
                      <a:endParaRPr lang="x-none" sz="2000" b="0" dirty="0">
                        <a:solidFill>
                          <a:sysClr val="windowText" lastClr="000000"/>
                        </a:solidFill>
                        <a:latin typeface="Bahnschrift" panose="020B050204020402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x-none" sz="2000" b="0" dirty="0">
                        <a:solidFill>
                          <a:sysClr val="windowText" lastClr="000000"/>
                        </a:solidFill>
                        <a:latin typeface="Bahnschrift" panose="020B050204020402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69445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3182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7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A96D0-D2BB-5E4F-E7AA-B1D55F9A2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Environmental &amp; Economic Impact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D5AA1-FFA5-2E59-FCA3-75EBED970D8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b="1" i="0" dirty="0">
                <a:solidFill>
                  <a:srgbClr val="CC5D12"/>
                </a:solidFill>
                <a:effectLst/>
              </a:rPr>
              <a:t>Environmental</a:t>
            </a:r>
          </a:p>
          <a:p>
            <a:pPr>
              <a:lnSpc>
                <a:spcPct val="100000"/>
              </a:lnSpc>
            </a:pPr>
            <a:r>
              <a:rPr lang="en-US" sz="2400" b="1" i="0" dirty="0">
                <a:solidFill>
                  <a:srgbClr val="00B050"/>
                </a:solidFill>
                <a:effectLst/>
              </a:rPr>
              <a:t>Positives</a:t>
            </a:r>
          </a:p>
          <a:p>
            <a:pPr lvl="1">
              <a:lnSpc>
                <a:spcPct val="100000"/>
              </a:lnSpc>
            </a:pPr>
            <a:r>
              <a:rPr lang="en-US" sz="2000" i="0" dirty="0">
                <a:solidFill>
                  <a:srgbClr val="00AB42"/>
                </a:solidFill>
                <a:effectLst/>
              </a:rPr>
              <a:t>Reduced air pollution - </a:t>
            </a:r>
            <a:r>
              <a:rPr lang="en-US" sz="2000" i="0" dirty="0">
                <a:effectLst/>
              </a:rPr>
              <a:t>From fewer vehicles on the road, the potential for saving energy by promoting public transport</a:t>
            </a:r>
          </a:p>
          <a:p>
            <a:pPr>
              <a:lnSpc>
                <a:spcPct val="100000"/>
              </a:lnSpc>
            </a:pPr>
            <a:r>
              <a:rPr lang="en-US" sz="2400" b="1" i="0" dirty="0">
                <a:solidFill>
                  <a:srgbClr val="C00000"/>
                </a:solidFill>
                <a:effectLst/>
              </a:rPr>
              <a:t>Negatives</a:t>
            </a:r>
          </a:p>
          <a:p>
            <a:pPr lvl="1">
              <a:lnSpc>
                <a:spcPct val="100000"/>
              </a:lnSpc>
            </a:pPr>
            <a:r>
              <a:rPr lang="en-US" sz="2000" i="0" dirty="0">
                <a:solidFill>
                  <a:srgbClr val="C00000"/>
                </a:solidFill>
                <a:effectLst/>
              </a:rPr>
              <a:t>Energy consumption – </a:t>
            </a:r>
            <a:r>
              <a:rPr lang="en-US" sz="2000" i="0" dirty="0">
                <a:effectLst/>
              </a:rPr>
              <a:t>Daily cost of Rs.  2.5 crore for electricity raises concerns about sustainability.</a:t>
            </a:r>
          </a:p>
          <a:p>
            <a:pPr lvl="1">
              <a:lnSpc>
                <a:spcPct val="100000"/>
              </a:lnSpc>
            </a:pPr>
            <a:r>
              <a:rPr lang="en-US" sz="2000" i="0" dirty="0">
                <a:solidFill>
                  <a:srgbClr val="C00000"/>
                </a:solidFill>
                <a:effectLst/>
              </a:rPr>
              <a:t>Construction Pollution – </a:t>
            </a:r>
            <a:r>
              <a:rPr lang="en-US" sz="2000" i="0" dirty="0">
                <a:effectLst/>
              </a:rPr>
              <a:t>High noise and fuel pollution during construction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5CC8A84-12A6-C50B-C948-EC8BCEC135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16284"/>
            <a:ext cx="5479648" cy="484006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b="1" i="0" dirty="0">
                <a:solidFill>
                  <a:srgbClr val="CC5D12"/>
                </a:solidFill>
                <a:effectLst/>
              </a:rPr>
              <a:t>Economic</a:t>
            </a:r>
          </a:p>
          <a:p>
            <a:pPr>
              <a:lnSpc>
                <a:spcPct val="100000"/>
              </a:lnSpc>
            </a:pPr>
            <a:r>
              <a:rPr lang="en-US" sz="2400" b="1" i="0" dirty="0">
                <a:solidFill>
                  <a:srgbClr val="00B050"/>
                </a:solidFill>
                <a:effectLst/>
              </a:rPr>
              <a:t>Positives</a:t>
            </a:r>
            <a:r>
              <a:rPr lang="en-US" sz="2400" i="0" dirty="0">
                <a:solidFill>
                  <a:srgbClr val="00B050"/>
                </a:solidFill>
                <a:effectLst/>
              </a:rPr>
              <a:t> </a:t>
            </a:r>
          </a:p>
          <a:p>
            <a:pPr lvl="1">
              <a:lnSpc>
                <a:spcPct val="100000"/>
              </a:lnSpc>
            </a:pPr>
            <a:r>
              <a:rPr lang="en-US" sz="2000" dirty="0">
                <a:solidFill>
                  <a:srgbClr val="00AB42"/>
                </a:solidFill>
              </a:rPr>
              <a:t>Employment -</a:t>
            </a:r>
            <a:r>
              <a:rPr lang="en-US" sz="2000" dirty="0"/>
              <a:t> </a:t>
            </a:r>
            <a:r>
              <a:rPr lang="en-US" sz="2000" i="0" dirty="0">
                <a:effectLst/>
              </a:rPr>
              <a:t>Created </a:t>
            </a:r>
            <a:r>
              <a:rPr lang="en-US" sz="2000" kern="100" dirty="0"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7000 jobs, while 2000 more during operation and maintenance</a:t>
            </a:r>
          </a:p>
          <a:p>
            <a:pPr>
              <a:lnSpc>
                <a:spcPct val="100000"/>
              </a:lnSpc>
            </a:pPr>
            <a:r>
              <a:rPr lang="en-US" sz="2400" b="1" i="0" dirty="0">
                <a:solidFill>
                  <a:srgbClr val="C00000"/>
                </a:solidFill>
                <a:effectLst/>
              </a:rPr>
              <a:t>Negatives</a:t>
            </a:r>
          </a:p>
          <a:p>
            <a:pPr lvl="1">
              <a:lnSpc>
                <a:spcPct val="100000"/>
              </a:lnSpc>
            </a:pPr>
            <a:r>
              <a:rPr lang="en-US" sz="2000" dirty="0">
                <a:solidFill>
                  <a:srgbClr val="C00000"/>
                </a:solidFill>
              </a:rPr>
              <a:t>Losing Money - </a:t>
            </a:r>
            <a:r>
              <a:rPr lang="en-US" sz="2000" dirty="0"/>
              <a:t>A</a:t>
            </a:r>
            <a:r>
              <a:rPr lang="en-US" sz="2000" i="0" dirty="0">
                <a:effectLst/>
              </a:rPr>
              <a:t>n overall economic loss for the state, Rs. 10 billion per year </a:t>
            </a:r>
            <a:r>
              <a:rPr lang="en-US" sz="2000" i="0" dirty="0">
                <a:solidFill>
                  <a:srgbClr val="C00000"/>
                </a:solidFill>
                <a:effectLst/>
              </a:rPr>
              <a:t>(Rs. 30 million per day)</a:t>
            </a:r>
          </a:p>
          <a:p>
            <a:pPr lvl="1">
              <a:lnSpc>
                <a:spcPct val="100000"/>
              </a:lnSpc>
            </a:pPr>
            <a:r>
              <a:rPr lang="en-US" sz="2000" dirty="0">
                <a:solidFill>
                  <a:srgbClr val="C00000"/>
                </a:solidFill>
              </a:rPr>
              <a:t>Ticket Price vs. Losses –</a:t>
            </a:r>
            <a:r>
              <a:rPr lang="en-US" sz="2000" dirty="0"/>
              <a:t> An article published in 2020 stated that each ticket must be sold for Rs. 280 to avoid losses</a:t>
            </a:r>
            <a:endParaRPr lang="en-US" sz="2000" i="0" dirty="0">
              <a:effectLst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FBF61F-9AF2-EB52-4DB2-A257F229C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10</a:t>
            </a:fld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3799564973"/>
      </p:ext>
    </p:extLst>
  </p:cSld>
  <p:clrMapOvr>
    <a:masterClrMapping/>
  </p:clrMapOvr>
  <p:transition spd="slow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A1288-7624-36CA-3FC2-81C8726BB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Operational Status</a:t>
            </a:r>
            <a:endParaRPr lang="en-001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2E41D47-BB15-33D9-EB2C-9A1537EB26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Operational 16 hours every day</a:t>
            </a:r>
          </a:p>
          <a:p>
            <a:r>
              <a:rPr lang="en-US" dirty="0">
                <a:solidFill>
                  <a:srgbClr val="00B050"/>
                </a:solidFill>
              </a:rPr>
              <a:t>Subsidized</a:t>
            </a:r>
            <a:r>
              <a:rPr lang="en-US" dirty="0"/>
              <a:t> tickets</a:t>
            </a:r>
          </a:p>
          <a:p>
            <a:r>
              <a:rPr lang="en-US" dirty="0"/>
              <a:t>Equipped with </a:t>
            </a:r>
            <a:r>
              <a:rPr lang="en-US" dirty="0">
                <a:solidFill>
                  <a:srgbClr val="00B050"/>
                </a:solidFill>
              </a:rPr>
              <a:t>state-of-the-art</a:t>
            </a:r>
            <a:r>
              <a:rPr lang="en-US" dirty="0"/>
              <a:t> infrastructure</a:t>
            </a:r>
          </a:p>
          <a:p>
            <a:r>
              <a:rPr lang="en-US" dirty="0"/>
              <a:t>Connected to Lahore Metrobus (Speedo) &amp; Railway station</a:t>
            </a:r>
          </a:p>
          <a:p>
            <a:pPr marL="0" indent="0">
              <a:buNone/>
            </a:pPr>
            <a:endParaRPr lang="en-US" dirty="0">
              <a:solidFill>
                <a:srgbClr val="ED7D31"/>
              </a:solidFill>
            </a:endParaRPr>
          </a:p>
          <a:p>
            <a:pPr marL="0" indent="0" algn="ctr">
              <a:buNone/>
            </a:pPr>
            <a:r>
              <a:rPr lang="en-US" sz="3600" b="1" dirty="0">
                <a:solidFill>
                  <a:srgbClr val="ED7D31"/>
                </a:solidFill>
                <a:latin typeface="Bahnschrift" panose="020B0502040204020203" pitchFamily="34" charset="0"/>
              </a:rPr>
              <a:t>Future Plans</a:t>
            </a:r>
          </a:p>
          <a:p>
            <a:pPr marL="360363" indent="-360363" algn="ctr"/>
            <a:r>
              <a:rPr lang="en-US" sz="2800" dirty="0">
                <a:latin typeface="Bahnschrift" panose="020B0502040204020203" pitchFamily="34" charset="0"/>
              </a:rPr>
              <a:t>More trains to be brought to service by 2025</a:t>
            </a:r>
          </a:p>
          <a:p>
            <a:pPr marL="360363" indent="-360363" algn="ctr"/>
            <a:r>
              <a:rPr lang="en-US" sz="2800" dirty="0">
                <a:latin typeface="Bahnschrift" panose="020B0502040204020203" pitchFamily="34" charset="0"/>
              </a:rPr>
              <a:t>Aim to merge with Blue and Purple line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20A49A-5F6E-DA55-CF48-60AB12E2C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11</a:t>
            </a:fld>
            <a:endParaRPr lang="x-none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682C1C-059C-66A1-B486-1ED36C3BF9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724" t="9326" r="9610" b="8833"/>
          <a:stretch/>
        </p:blipFill>
        <p:spPr>
          <a:xfrm>
            <a:off x="9016678" y="445076"/>
            <a:ext cx="2288475" cy="2321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156626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1E76215-CE1C-0310-93AF-A1CE26C3DC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5822920"/>
              </p:ext>
            </p:extLst>
          </p:nvPr>
        </p:nvGraphicFramePr>
        <p:xfrm>
          <a:off x="889286" y="1516063"/>
          <a:ext cx="10403867" cy="267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3661">
                  <a:extLst>
                    <a:ext uri="{9D8B030D-6E8A-4147-A177-3AD203B41FA5}">
                      <a16:colId xmlns:a16="http://schemas.microsoft.com/office/drawing/2014/main" val="2733753917"/>
                    </a:ext>
                  </a:extLst>
                </a:gridCol>
                <a:gridCol w="4207590">
                  <a:extLst>
                    <a:ext uri="{9D8B030D-6E8A-4147-A177-3AD203B41FA5}">
                      <a16:colId xmlns:a16="http://schemas.microsoft.com/office/drawing/2014/main" val="1035622931"/>
                    </a:ext>
                  </a:extLst>
                </a:gridCol>
                <a:gridCol w="3732616">
                  <a:extLst>
                    <a:ext uri="{9D8B030D-6E8A-4147-A177-3AD203B41FA5}">
                      <a16:colId xmlns:a16="http://schemas.microsoft.com/office/drawing/2014/main" val="8822882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PK" sz="2400" b="1" dirty="0">
                        <a:solidFill>
                          <a:srgbClr val="CC5D12"/>
                        </a:solidFill>
                        <a:latin typeface="Bahnschrif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360363"/>
                      <a:r>
                        <a:rPr lang="en-US" sz="2400" b="1" dirty="0">
                          <a:solidFill>
                            <a:srgbClr val="CC5D12"/>
                          </a:solidFill>
                          <a:latin typeface="Bahnschrift" panose="020B0502040204020203" pitchFamily="34" charset="0"/>
                        </a:rPr>
                        <a:t>Orange Line Lahore Metro</a:t>
                      </a:r>
                      <a:endParaRPr lang="en-PK" sz="2400" b="1" dirty="0">
                        <a:solidFill>
                          <a:srgbClr val="CC5D12"/>
                        </a:solidFill>
                        <a:latin typeface="Bahnschrif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rgbClr val="CC5D12"/>
                          </a:solidFill>
                          <a:latin typeface="Bahnschrift" panose="020B0502040204020203" pitchFamily="34" charset="0"/>
                        </a:rPr>
                        <a:t>Green Line Delhi Metro</a:t>
                      </a:r>
                      <a:endParaRPr lang="en-PK" sz="2400" b="1" dirty="0">
                        <a:solidFill>
                          <a:srgbClr val="CC5D12"/>
                        </a:solidFill>
                        <a:latin typeface="Bahnschrif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36273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r"/>
                      <a:r>
                        <a:rPr lang="en-US" b="1" dirty="0">
                          <a:solidFill>
                            <a:schemeClr val="tx1"/>
                          </a:solidFill>
                          <a:latin typeface="Bahnschrift" panose="020B0502040204020203" pitchFamily="34" charset="0"/>
                        </a:rPr>
                        <a:t>Length</a:t>
                      </a:r>
                      <a:endParaRPr lang="en-PK" b="1" dirty="0">
                        <a:solidFill>
                          <a:schemeClr val="tx1"/>
                        </a:solidFill>
                        <a:latin typeface="Bahnschrif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360363"/>
                      <a:r>
                        <a:rPr lang="en-US" dirty="0">
                          <a:latin typeface="Bahnschrift" panose="020B0502040204020203" pitchFamily="34" charset="0"/>
                        </a:rPr>
                        <a:t>27 km</a:t>
                      </a:r>
                      <a:endParaRPr lang="en-PK" dirty="0">
                        <a:latin typeface="Bahnschrif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ahnschrift" panose="020B0502040204020203" pitchFamily="34" charset="0"/>
                        </a:rPr>
                        <a:t>29 km</a:t>
                      </a:r>
                      <a:endParaRPr lang="en-PK" dirty="0">
                        <a:latin typeface="Bahnschrif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7520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  <a:latin typeface="Bahnschrift" panose="020B0502040204020203" pitchFamily="34" charset="0"/>
                        </a:rPr>
                        <a:t>Rolling stock</a:t>
                      </a:r>
                      <a:endParaRPr lang="en-PK" b="1" dirty="0">
                        <a:solidFill>
                          <a:schemeClr val="tx1"/>
                        </a:solidFill>
                        <a:latin typeface="Bahnschrif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360363"/>
                      <a:r>
                        <a:rPr lang="en-US" dirty="0">
                          <a:latin typeface="Bahnschrift" panose="020B0502040204020203" pitchFamily="34" charset="0"/>
                        </a:rPr>
                        <a:t>5-car trains</a:t>
                      </a:r>
                      <a:endParaRPr lang="en-PK" dirty="0">
                        <a:latin typeface="Bahnschrif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ahnschrift" panose="020B0502040204020203" pitchFamily="34" charset="0"/>
                        </a:rPr>
                        <a:t>4-car trains</a:t>
                      </a:r>
                      <a:endParaRPr lang="en-PK" dirty="0">
                        <a:latin typeface="Bahnschrif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8584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  <a:latin typeface="Bahnschrift" panose="020B0502040204020203" pitchFamily="34" charset="0"/>
                        </a:rPr>
                        <a:t>Capacity per train</a:t>
                      </a:r>
                      <a:endParaRPr lang="en-PK" b="1" dirty="0">
                        <a:solidFill>
                          <a:schemeClr val="tx1"/>
                        </a:solidFill>
                        <a:latin typeface="Bahnschrif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360363"/>
                      <a:r>
                        <a:rPr lang="en-US" dirty="0">
                          <a:latin typeface="Bahnschrift" panose="020B0502040204020203" pitchFamily="34" charset="0"/>
                        </a:rPr>
                        <a:t>2200</a:t>
                      </a:r>
                      <a:endParaRPr lang="en-PK" dirty="0">
                        <a:latin typeface="Bahnschrif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ahnschrift" panose="020B0502040204020203" pitchFamily="34" charset="0"/>
                        </a:rPr>
                        <a:t>1200</a:t>
                      </a:r>
                      <a:endParaRPr lang="en-PK" dirty="0">
                        <a:latin typeface="Bahnschrif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1905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  <a:latin typeface="Bahnschrift" panose="020B0502040204020203" pitchFamily="34" charset="0"/>
                        </a:rPr>
                        <a:t>Average speed</a:t>
                      </a:r>
                      <a:endParaRPr lang="en-PK" b="1" dirty="0">
                        <a:solidFill>
                          <a:schemeClr val="tx1"/>
                        </a:solidFill>
                        <a:latin typeface="Bahnschrif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360363"/>
                      <a:r>
                        <a:rPr lang="en-US" dirty="0">
                          <a:latin typeface="Bahnschrift" panose="020B0502040204020203" pitchFamily="34" charset="0"/>
                        </a:rPr>
                        <a:t>80 km/h</a:t>
                      </a:r>
                      <a:endParaRPr lang="en-PK" dirty="0">
                        <a:latin typeface="Bahnschrif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ahnschrift" panose="020B0502040204020203" pitchFamily="34" charset="0"/>
                        </a:rPr>
                        <a:t>55 km/h</a:t>
                      </a:r>
                      <a:endParaRPr lang="en-PK" dirty="0">
                        <a:latin typeface="Bahnschrif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95681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  <a:latin typeface="Bahnschrift" panose="020B0502040204020203" pitchFamily="34" charset="0"/>
                        </a:rPr>
                        <a:t>Completion delay</a:t>
                      </a:r>
                      <a:endParaRPr lang="en-PK" b="1" dirty="0">
                        <a:solidFill>
                          <a:schemeClr val="tx1"/>
                        </a:solidFill>
                        <a:latin typeface="Bahnschrif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360363"/>
                      <a:r>
                        <a:rPr lang="en-US" dirty="0">
                          <a:latin typeface="Bahnschrift" panose="020B0502040204020203" pitchFamily="34" charset="0"/>
                        </a:rPr>
                        <a:t>3 years delay</a:t>
                      </a:r>
                      <a:endParaRPr lang="en-PK" dirty="0">
                        <a:latin typeface="Bahnschrif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ahnschrift" panose="020B0502040204020203" pitchFamily="34" charset="0"/>
                        </a:rPr>
                        <a:t>2 years advance</a:t>
                      </a:r>
                      <a:endParaRPr lang="en-PK" dirty="0">
                        <a:latin typeface="Bahnschrif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44894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r"/>
                      <a:r>
                        <a:rPr lang="en-US" b="1" dirty="0">
                          <a:solidFill>
                            <a:schemeClr val="tx1"/>
                          </a:solidFill>
                          <a:latin typeface="Bahnschrift" panose="020B0502040204020203" pitchFamily="34" charset="0"/>
                        </a:rPr>
                        <a:t>Price</a:t>
                      </a:r>
                      <a:endParaRPr lang="en-PK" b="1" dirty="0">
                        <a:solidFill>
                          <a:schemeClr val="tx1"/>
                        </a:solidFill>
                        <a:latin typeface="Bahnschrif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360363"/>
                      <a:r>
                        <a:rPr lang="en-US" dirty="0">
                          <a:latin typeface="Bahnschrift" panose="020B0502040204020203" pitchFamily="34" charset="0"/>
                        </a:rPr>
                        <a:t>$59 million/km</a:t>
                      </a:r>
                      <a:endParaRPr lang="en-PK" dirty="0">
                        <a:latin typeface="Bahnschrif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Bahnschrift" panose="020B0502040204020203" pitchFamily="34" charset="0"/>
                        </a:rPr>
                        <a:t>$25 million/km</a:t>
                      </a:r>
                      <a:endParaRPr lang="en-PK" dirty="0">
                        <a:latin typeface="Bahnschrift" panose="020B0502040204020203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003536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C8A7DE-8105-5CEB-EF0C-E6747103D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en-001" smtClean="0"/>
              <a:t>12</a:t>
            </a:fld>
            <a:endParaRPr lang="en-00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8EAA65-A5EF-2C5D-8CE4-277481784D0E}"/>
              </a:ext>
            </a:extLst>
          </p:cNvPr>
          <p:cNvSpPr txBox="1"/>
          <p:nvPr/>
        </p:nvSpPr>
        <p:spPr>
          <a:xfrm>
            <a:off x="540152" y="4384972"/>
            <a:ext cx="11111696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solidFill>
                  <a:srgbClr val="C00000"/>
                </a:solidFill>
                <a:latin typeface="Bahnschrift" panose="020B0502040204020203" pitchFamily="34" charset="0"/>
              </a:rPr>
              <a:t>Higher Cost Factors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Bahnschrift" panose="020B0502040204020203" pitchFamily="34" charset="0"/>
              </a:rPr>
              <a:t>Change in government leadership &amp; project priorities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Bahnschrift" panose="020B0502040204020203" pitchFamily="34" charset="0"/>
              </a:rPr>
              <a:t>Stay order from courts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Bahnschrift" panose="020B0502040204020203" pitchFamily="34" charset="0"/>
              </a:rPr>
              <a:t>Better infrastructure used (faster, spacious trains)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47FD6F2-D589-3815-B616-11DBAB666325}"/>
              </a:ext>
            </a:extLst>
          </p:cNvPr>
          <p:cNvSpPr txBox="1">
            <a:spLocks/>
          </p:cNvSpPr>
          <p:nvPr/>
        </p:nvSpPr>
        <p:spPr>
          <a:xfrm>
            <a:off x="540152" y="365126"/>
            <a:ext cx="11111696" cy="11511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Bahnschrift" panose="020B0502040204020203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Comparison with Delhi Metro </a:t>
            </a:r>
            <a:r>
              <a:rPr lang="en-US" sz="3200" b="0" dirty="0">
                <a:solidFill>
                  <a:srgbClr val="00B050"/>
                </a:solidFill>
              </a:rPr>
              <a:t>(Green Line)</a:t>
            </a:r>
            <a:endParaRPr lang="en-001" dirty="0"/>
          </a:p>
        </p:txBody>
      </p:sp>
    </p:spTree>
    <p:extLst>
      <p:ext uri="{BB962C8B-B14F-4D97-AF65-F5344CB8AC3E}">
        <p14:creationId xmlns:p14="http://schemas.microsoft.com/office/powerpoint/2010/main" val="3895069344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0D041-4558-6618-F1D8-446F18D95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  <a:endParaRPr lang="x-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53866-C6FE-7640-C77F-E42C5E184B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 was a </a:t>
            </a:r>
            <a:r>
              <a:rPr lang="en-US" dirty="0">
                <a:solidFill>
                  <a:srgbClr val="00B050"/>
                </a:solidFill>
              </a:rPr>
              <a:t>“success”</a:t>
            </a:r>
          </a:p>
          <a:p>
            <a:r>
              <a:rPr lang="en-US" dirty="0">
                <a:solidFill>
                  <a:srgbClr val="00B050"/>
                </a:solidFill>
              </a:rPr>
              <a:t>Largest</a:t>
            </a:r>
            <a:r>
              <a:rPr lang="en-US" dirty="0"/>
              <a:t> public transport project to date in Pakistan</a:t>
            </a:r>
          </a:p>
          <a:p>
            <a:r>
              <a:rPr lang="en-US" dirty="0"/>
              <a:t>Reduce cost overheads, bureaucratic hurdles</a:t>
            </a:r>
          </a:p>
          <a:p>
            <a:r>
              <a:rPr lang="en-US" dirty="0"/>
              <a:t>Similar public transport projects required</a:t>
            </a:r>
            <a:endParaRPr lang="en-US" sz="3200" dirty="0"/>
          </a:p>
          <a:p>
            <a:r>
              <a:rPr lang="en-US" dirty="0">
                <a:solidFill>
                  <a:srgbClr val="00B050"/>
                </a:solidFill>
              </a:rPr>
              <a:t>Replicate</a:t>
            </a:r>
            <a:r>
              <a:rPr lang="en-US" dirty="0"/>
              <a:t> the project in other metropolitan cities (Multan, Karachi, etc.)</a:t>
            </a:r>
          </a:p>
          <a:p>
            <a:r>
              <a:rPr lang="en-US" dirty="0">
                <a:solidFill>
                  <a:srgbClr val="00B050"/>
                </a:solidFill>
              </a:rPr>
              <a:t>Integrate</a:t>
            </a:r>
            <a:r>
              <a:rPr lang="en-US" dirty="0"/>
              <a:t> public transport systems (Speedo buses, Metro bus, Orange lines)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74CD8B-9CFB-8C11-7ECC-A6203877F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13</a:t>
            </a:fld>
            <a:endParaRPr lang="x-none" dirty="0"/>
          </a:p>
        </p:txBody>
      </p:sp>
      <p:pic>
        <p:nvPicPr>
          <p:cNvPr id="3074" name="Picture 2" descr="Premium Vector | Blue bulb with checkmark like expert insight icon flat  stroke linear simple trend modern efficiency logotype design element  isolated on white concept of visionary pictogram or conclusion symbol">
            <a:extLst>
              <a:ext uri="{FF2B5EF4-FFF2-40B4-BE49-F238E27FC236}">
                <a16:creationId xmlns:a16="http://schemas.microsoft.com/office/drawing/2014/main" id="{1553E59D-9081-9967-4903-A4C8129FEF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490" t="15119" r="20982" b="23360"/>
          <a:stretch/>
        </p:blipFill>
        <p:spPr bwMode="auto">
          <a:xfrm>
            <a:off x="9548676" y="681037"/>
            <a:ext cx="2103172" cy="2288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1424465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6DED13-72E9-0323-B8CB-03FD7313F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14</a:t>
            </a:fld>
            <a:endParaRPr lang="x-none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F01B6D-878B-4EF9-211C-21C16268C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F4F6272-35ED-5909-C5F6-0E51DA333A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2833068" cy="2997599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9" name="Freeform: Shape 20">
            <a:extLst>
              <a:ext uri="{FF2B5EF4-FFF2-40B4-BE49-F238E27FC236}">
                <a16:creationId xmlns:a16="http://schemas.microsoft.com/office/drawing/2014/main" id="{40F42926-D77A-338B-459A-03AB961A48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3068" cy="2997599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1978AC9C-8085-F142-0E93-1CD6AA4BE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5D1B24A-A50F-CC58-FF0F-65E3158AC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2" name="Rectangle 26">
            <a:extLst>
              <a:ext uri="{FF2B5EF4-FFF2-40B4-BE49-F238E27FC236}">
                <a16:creationId xmlns:a16="http://schemas.microsoft.com/office/drawing/2014/main" id="{9BADB476-BB39-3830-4C8A-88C6AFF38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21053" y="819446"/>
            <a:ext cx="6964685" cy="5402463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28">
            <a:extLst>
              <a:ext uri="{FF2B5EF4-FFF2-40B4-BE49-F238E27FC236}">
                <a16:creationId xmlns:a16="http://schemas.microsoft.com/office/drawing/2014/main" id="{6B41E032-9206-55FC-1970-23F8217B9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21053" y="819446"/>
            <a:ext cx="6964685" cy="5402463"/>
          </a:xfrm>
          <a:prstGeom prst="rect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0">
            <a:extLst>
              <a:ext uri="{FF2B5EF4-FFF2-40B4-BE49-F238E27FC236}">
                <a16:creationId xmlns:a16="http://schemas.microsoft.com/office/drawing/2014/main" id="{99741AEB-CE17-79CD-B6F5-DD2D5D30A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13658" y="727769"/>
            <a:ext cx="6964685" cy="540246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0E9A6F91-5E59-90F2-9C09-4E0897182EF8}"/>
              </a:ext>
            </a:extLst>
          </p:cNvPr>
          <p:cNvSpPr txBox="1">
            <a:spLocks/>
          </p:cNvSpPr>
          <p:nvPr/>
        </p:nvSpPr>
        <p:spPr>
          <a:xfrm>
            <a:off x="2886765" y="1495956"/>
            <a:ext cx="6418471" cy="26920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>
                <a:solidFill>
                  <a:schemeClr val="bg1"/>
                </a:solidFill>
                <a:latin typeface="Bahnschrift" panose="020B0502040204020203" pitchFamily="34" charset="0"/>
              </a:rPr>
              <a:t>Thank You</a:t>
            </a:r>
            <a:endParaRPr lang="en-US" sz="66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92D17980-0DBF-10CC-F6C6-8936AB1367B4}"/>
              </a:ext>
            </a:extLst>
          </p:cNvPr>
          <p:cNvSpPr txBox="1">
            <a:spLocks/>
          </p:cNvSpPr>
          <p:nvPr/>
        </p:nvSpPr>
        <p:spPr>
          <a:xfrm>
            <a:off x="2886765" y="4414123"/>
            <a:ext cx="6418471" cy="10179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>
                <a:solidFill>
                  <a:schemeClr val="bg1"/>
                </a:solidFill>
                <a:latin typeface="Bahnschrift" panose="020B0502040204020203" pitchFamily="34" charset="0"/>
              </a:rPr>
              <a:t>Any Questions?</a:t>
            </a: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37" name="Freeform: Shape 32">
            <a:extLst>
              <a:ext uri="{FF2B5EF4-FFF2-40B4-BE49-F238E27FC236}">
                <a16:creationId xmlns:a16="http://schemas.microsoft.com/office/drawing/2014/main" id="{D85E3586-5EDC-1669-67B9-9AC3E581F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27769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38" name="Graphic 212">
            <a:extLst>
              <a:ext uri="{FF2B5EF4-FFF2-40B4-BE49-F238E27FC236}">
                <a16:creationId xmlns:a16="http://schemas.microsoft.com/office/drawing/2014/main" id="{3B20ED83-09DE-714E-D95A-2001501E06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75326" y="343675"/>
            <a:ext cx="768186" cy="76818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39" name="Graphic 212">
            <a:extLst>
              <a:ext uri="{FF2B5EF4-FFF2-40B4-BE49-F238E27FC236}">
                <a16:creationId xmlns:a16="http://schemas.microsoft.com/office/drawing/2014/main" id="{4526A635-E164-A312-DE0C-7264A8C39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75326" y="343675"/>
            <a:ext cx="768186" cy="76818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8EBBB45C-843A-9C9F-21B6-4991F6E25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67504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B3B8ECA-C715-FEEE-8D9E-0770892AC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7140" y="5100276"/>
            <a:ext cx="515928" cy="515928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62330160-B6E3-BCD1-6536-D8D737DCE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7140" y="5100276"/>
            <a:ext cx="515928" cy="51592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43" name="Graphic 185">
            <a:extLst>
              <a:ext uri="{FF2B5EF4-FFF2-40B4-BE49-F238E27FC236}">
                <a16:creationId xmlns:a16="http://schemas.microsoft.com/office/drawing/2014/main" id="{FC2947E7-07B5-ECE9-F151-61D4B95C11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3BBD48A-3D6F-5AA9-CFFA-09A5C0E0C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5C65E6A-5BC8-CA5D-423C-497B46160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5AC30-6A94-D646-937C-6954AAF9F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C82BFB0-A780-8F73-7297-CA204C2CC6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48FC57C-CDFF-A28A-997A-5F09C79236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575912746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DB983-1240-F63B-1902-B3AF1B0B5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00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7181D8-13B6-168B-9185-FB323FB2D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CC5D12"/>
                </a:solidFill>
              </a:rPr>
              <a:t>Rapid urbanization </a:t>
            </a:r>
            <a:r>
              <a:rPr lang="en-US" dirty="0"/>
              <a:t>has created both challenges and opportunities for the masses</a:t>
            </a:r>
          </a:p>
          <a:p>
            <a:r>
              <a:rPr lang="en-US" dirty="0"/>
              <a:t>Efficient urban transportation system plays an important role in facilitating commute of people, while also aiding the country’s economy</a:t>
            </a:r>
          </a:p>
          <a:p>
            <a:r>
              <a:rPr lang="en-US" dirty="0"/>
              <a:t>The Lahore Orange Line Metro System is a </a:t>
            </a:r>
            <a:r>
              <a:rPr lang="en-US" dirty="0">
                <a:solidFill>
                  <a:srgbClr val="CC5D12"/>
                </a:solidFill>
              </a:rPr>
              <a:t>project undertaken under CPEC</a:t>
            </a:r>
          </a:p>
          <a:p>
            <a:r>
              <a:rPr lang="en-US" dirty="0"/>
              <a:t>It is the </a:t>
            </a:r>
            <a:r>
              <a:rPr lang="en-US" dirty="0">
                <a:solidFill>
                  <a:srgbClr val="CC5D12"/>
                </a:solidFill>
              </a:rPr>
              <a:t>first mass transit project </a:t>
            </a:r>
            <a:r>
              <a:rPr lang="en-US" dirty="0"/>
              <a:t>of Pakistan</a:t>
            </a:r>
          </a:p>
          <a:p>
            <a:r>
              <a:rPr lang="en-US" dirty="0"/>
              <a:t>The goal was to provide a transport service while finding a suitable tradeoff between affordability and financial sustainability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31AA8D-CD19-5FB9-9F9D-0469817D6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2</a:t>
            </a:fld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2288938135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93CE9-C9DB-E026-8C56-AC9ECEC65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Incentives for OLMT</a:t>
            </a:r>
            <a:endParaRPr lang="x-none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A7D06-19E0-F138-1AA5-BAEE3B6A1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Lahore Orange Line Metro Train (OLMT) System project involved collaboration and funding from various entities</a:t>
            </a:r>
          </a:p>
          <a:p>
            <a:pPr lvl="0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Federal Government of Pakistan</a:t>
            </a:r>
          </a:p>
          <a:p>
            <a:pPr lvl="0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Punjab Provincial Development Working Party</a:t>
            </a:r>
          </a:p>
          <a:p>
            <a:pPr lvl="0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Punjab Government</a:t>
            </a:r>
          </a:p>
          <a:p>
            <a:pPr lvl="0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China-Pakistan Economic Corridor (CPEC)</a:t>
            </a:r>
          </a:p>
          <a:p>
            <a:pPr lvl="0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Chinese Government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FCD104-B68B-679F-9C2D-4B8B75FD4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3</a:t>
            </a:fld>
            <a:endParaRPr lang="x-none" dirty="0"/>
          </a:p>
        </p:txBody>
      </p:sp>
      <p:pic>
        <p:nvPicPr>
          <p:cNvPr id="2052" name="Picture 4" descr="Incentive - Free arrows icons">
            <a:extLst>
              <a:ext uri="{FF2B5EF4-FFF2-40B4-BE49-F238E27FC236}">
                <a16:creationId xmlns:a16="http://schemas.microsoft.com/office/drawing/2014/main" id="{26079CCE-BF66-7015-DCBC-0530D93DB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0642" y="2505757"/>
            <a:ext cx="3671206" cy="3671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5762207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C5CEF-9F53-7872-1D38-A6465A6DF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Overview of OLMT</a:t>
            </a:r>
            <a:endParaRPr lang="x-none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AD911-523B-70CD-083D-CA7B62A02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152" y="1516284"/>
            <a:ext cx="9069486" cy="466067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OLMT provides a modern, efficient, and much-needed public transportation solution to reduce crowding and enhance connectivity in Lahore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364BFB-5B7B-4DC9-250D-7AFEE2EAE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4</a:t>
            </a:fld>
            <a:endParaRPr lang="x-none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1620BFC-3A18-FE6C-A8B1-2AF1685E10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0936126"/>
              </p:ext>
            </p:extLst>
          </p:nvPr>
        </p:nvGraphicFramePr>
        <p:xfrm>
          <a:off x="2055508" y="2982915"/>
          <a:ext cx="8080984" cy="31163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7226">
                  <a:extLst>
                    <a:ext uri="{9D8B030D-6E8A-4147-A177-3AD203B41FA5}">
                      <a16:colId xmlns:a16="http://schemas.microsoft.com/office/drawing/2014/main" val="3226199659"/>
                    </a:ext>
                  </a:extLst>
                </a:gridCol>
                <a:gridCol w="5793758">
                  <a:extLst>
                    <a:ext uri="{9D8B030D-6E8A-4147-A177-3AD203B41FA5}">
                      <a16:colId xmlns:a16="http://schemas.microsoft.com/office/drawing/2014/main" val="1953414364"/>
                    </a:ext>
                  </a:extLst>
                </a:gridCol>
              </a:tblGrid>
              <a:tr h="570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Bahnschrift" panose="020B0502040204020203" pitchFamily="34" charset="0"/>
                        </a:rPr>
                        <a:t>Total Length</a:t>
                      </a:r>
                      <a:endParaRPr lang="en-001" sz="2400" b="1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Bahnschrift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Bahnschrift" panose="020B0502040204020203" pitchFamily="34" charset="0"/>
                        </a:rPr>
                        <a:t>27.1 km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0319904"/>
                  </a:ext>
                </a:extLst>
              </a:tr>
              <a:tr h="570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Bahnschrift" panose="020B0502040204020203" pitchFamily="34" charset="0"/>
                        </a:rPr>
                        <a:t>Total Stations</a:t>
                      </a:r>
                      <a:endParaRPr lang="en-001" sz="2400" b="1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Bahnschrift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Bahnschrift" panose="020B0502040204020203" pitchFamily="34" charset="0"/>
                        </a:rPr>
                        <a:t>26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3774364"/>
                  </a:ext>
                </a:extLst>
              </a:tr>
              <a:tr h="570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Bahnschrift" panose="020B0502040204020203" pitchFamily="34" charset="0"/>
                        </a:rPr>
                        <a:t>Ridership</a:t>
                      </a:r>
                      <a:endParaRPr lang="en-001" sz="2400" b="1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Bahnschrift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Bahnschrift" panose="020B0502040204020203" pitchFamily="34" charset="0"/>
                        </a:rPr>
                        <a:t>245,000 passengers / day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8076614"/>
                  </a:ext>
                </a:extLst>
              </a:tr>
              <a:tr h="1405862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Bahnschrift" panose="020B0502040204020203" pitchFamily="34" charset="0"/>
                        </a:rPr>
                        <a:t>Purpose</a:t>
                      </a:r>
                      <a:endParaRPr lang="en-001" sz="2400" b="1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Bahnschrift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>
                          <a:solidFill>
                            <a:schemeClr val="tx1"/>
                          </a:solidFill>
                          <a:latin typeface="Bahnschrift" panose="020B0502040204020203" pitchFamily="34" charset="0"/>
                        </a:rPr>
                        <a:t>Aimed at alleviating traffic blocking and providing a modern, efficient mode of public transportation</a:t>
                      </a:r>
                      <a:endParaRPr lang="en-001" sz="2400" b="0" dirty="0">
                        <a:solidFill>
                          <a:schemeClr val="tx1"/>
                        </a:solidFill>
                        <a:latin typeface="Bahnschrift" panose="020B0502040204020203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1969247"/>
                  </a:ext>
                </a:extLst>
              </a:tr>
            </a:tbl>
          </a:graphicData>
        </a:graphic>
      </p:graphicFrame>
      <p:pic>
        <p:nvPicPr>
          <p:cNvPr id="4100" name="Picture 4" descr="Search engine - Free icons">
            <a:extLst>
              <a:ext uri="{FF2B5EF4-FFF2-40B4-BE49-F238E27FC236}">
                <a16:creationId xmlns:a16="http://schemas.microsoft.com/office/drawing/2014/main" id="{F401DB03-5428-594D-D441-C830C4AF88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9609638" y="940705"/>
            <a:ext cx="2042210" cy="2042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3693908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93CE9-C9DB-E026-8C56-AC9ECEC65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Partners &amp; Collaborators</a:t>
            </a:r>
            <a:endParaRPr lang="x-none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A7D06-19E0-F138-1AA5-BAEE3B6A14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152" y="1516284"/>
            <a:ext cx="7154427" cy="4660679"/>
          </a:xfrm>
        </p:spPr>
        <p:txBody>
          <a:bodyPr anchor="ctr"/>
          <a:lstStyle/>
          <a:p>
            <a:pPr marL="0" indent="0">
              <a:buNone/>
            </a:pPr>
            <a:r>
              <a:rPr lang="en-US" dirty="0"/>
              <a:t>OLMT involved collaboration and funding from various entities</a:t>
            </a:r>
          </a:p>
          <a:p>
            <a:pPr lvl="0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Federal Government of Pakistan</a:t>
            </a:r>
          </a:p>
          <a:p>
            <a:pPr lvl="0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Punjab Provincial Development Working Party</a:t>
            </a:r>
          </a:p>
          <a:p>
            <a:pPr lvl="0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Punjab Government</a:t>
            </a:r>
          </a:p>
          <a:p>
            <a:pPr lvl="0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China-Pakistan Economic Corridor (CPEC)</a:t>
            </a:r>
          </a:p>
          <a:p>
            <a:pPr lvl="0"/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Chinese Government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FCD104-B68B-679F-9C2D-4B8B75FD4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5</a:t>
            </a:fld>
            <a:endParaRPr lang="x-none" dirty="0"/>
          </a:p>
        </p:txBody>
      </p:sp>
      <p:pic>
        <p:nvPicPr>
          <p:cNvPr id="1026" name="Picture 2" descr="CPEC Official (@CPEC_Official) / X">
            <a:extLst>
              <a:ext uri="{FF2B5EF4-FFF2-40B4-BE49-F238E27FC236}">
                <a16:creationId xmlns:a16="http://schemas.microsoft.com/office/drawing/2014/main" id="{CC54D0A2-7F83-5953-F91B-A645B27C3F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98471" y="663633"/>
            <a:ext cx="2520000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tate emblem of Pakistan - Wikipedia">
            <a:extLst>
              <a:ext uri="{FF2B5EF4-FFF2-40B4-BE49-F238E27FC236}">
                <a16:creationId xmlns:a16="http://schemas.microsoft.com/office/drawing/2014/main" id="{4D5B8B06-317E-58EA-DC7E-8E81A9BF80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0346" y="3541931"/>
            <a:ext cx="2196249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7369829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8B1B9-2F7C-6D88-0439-BDC2E76C6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Land Acquisition and Resettlement</a:t>
            </a:r>
          </a:p>
          <a:p>
            <a:pPr lvl="1">
              <a:lnSpc>
                <a:spcPct val="110000"/>
              </a:lnSpc>
            </a:pPr>
            <a:r>
              <a:rPr lang="en-US" sz="2000" dirty="0"/>
              <a:t>Densely populated urban areas, posing resettlement complexities</a:t>
            </a:r>
          </a:p>
          <a:p>
            <a:pPr lvl="1">
              <a:lnSpc>
                <a:spcPct val="110000"/>
              </a:lnSpc>
            </a:pPr>
            <a:r>
              <a:rPr lang="en-US" sz="2000" dirty="0"/>
              <a:t>Several private owners contested the acquisition process, resulting</a:t>
            </a:r>
          </a:p>
          <a:p>
            <a:pPr marL="457200" lvl="1" indent="0">
              <a:lnSpc>
                <a:spcPct val="110000"/>
              </a:lnSpc>
              <a:buNone/>
            </a:pPr>
            <a:r>
              <a:rPr lang="en-US" sz="2000" dirty="0"/>
              <a:t>    in court orders halting construction and further delays</a:t>
            </a:r>
          </a:p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Heritage Conservation</a:t>
            </a:r>
          </a:p>
          <a:p>
            <a:pPr lvl="1">
              <a:lnSpc>
                <a:spcPct val="110000"/>
              </a:lnSpc>
            </a:pPr>
            <a:r>
              <a:rPr lang="en-US" sz="2000" dirty="0"/>
              <a:t>Design route passed near historical landmarks, sparking controversy and protests</a:t>
            </a:r>
          </a:p>
          <a:p>
            <a:pPr lvl="1">
              <a:lnSpc>
                <a:spcPct val="110000"/>
              </a:lnSpc>
            </a:pPr>
            <a:r>
              <a:rPr lang="en-US" sz="2000" dirty="0"/>
              <a:t>Proximity to historical sites amplified challenges</a:t>
            </a:r>
          </a:p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Project Management and Governance</a:t>
            </a:r>
          </a:p>
          <a:p>
            <a:pPr lvl="1">
              <a:lnSpc>
                <a:spcPct val="110000"/>
              </a:lnSpc>
            </a:pPr>
            <a:r>
              <a:rPr lang="en-US" sz="2000" dirty="0"/>
              <a:t>Frequent changes in the project's design and scope due to funding and technical complexities</a:t>
            </a:r>
          </a:p>
          <a:p>
            <a:pPr lvl="1">
              <a:lnSpc>
                <a:spcPct val="110000"/>
              </a:lnSpc>
            </a:pPr>
            <a:r>
              <a:rPr lang="en-US" sz="2000" dirty="0"/>
              <a:t>Concerns were raised about the lack of transparency financial dealings and decision-making</a:t>
            </a:r>
          </a:p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Legal Issues</a:t>
            </a:r>
          </a:p>
          <a:p>
            <a:pPr lvl="1">
              <a:lnSpc>
                <a:spcPct val="110000"/>
              </a:lnSpc>
            </a:pPr>
            <a:r>
              <a:rPr lang="en-US" sz="2000" dirty="0"/>
              <a:t>Court orders halting construction due to land acquisition disputes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B50CD8-2C1A-6F3A-A576-62010BFD2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6</a:t>
            </a:fld>
            <a:endParaRPr lang="x-none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9E7605D-49D7-ADF4-868C-AD11A54BA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750" y="365125"/>
            <a:ext cx="11112500" cy="11509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Construction Challenges</a:t>
            </a:r>
            <a:endParaRPr lang="x-none" dirty="0">
              <a:solidFill>
                <a:schemeClr val="tx1"/>
              </a:solidFill>
            </a:endParaRPr>
          </a:p>
        </p:txBody>
      </p:sp>
      <p:pic>
        <p:nvPicPr>
          <p:cNvPr id="2050" name="Picture 2" descr="Challenges Meticulous Line icon">
            <a:extLst>
              <a:ext uri="{FF2B5EF4-FFF2-40B4-BE49-F238E27FC236}">
                <a16:creationId xmlns:a16="http://schemas.microsoft.com/office/drawing/2014/main" id="{8BB46F18-64F3-794B-CBB0-B082750387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6202" y="681036"/>
            <a:ext cx="2344265" cy="2344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6175318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9" name="Rectangle 205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4" name="Picture 6" descr="CM Buzdar inaugurates much-awaited Lahore Orange Line Metro service -  Pakistan - Business Recorder">
            <a:extLst>
              <a:ext uri="{FF2B5EF4-FFF2-40B4-BE49-F238E27FC236}">
                <a16:creationId xmlns:a16="http://schemas.microsoft.com/office/drawing/2014/main" id="{26176BA3-D291-1171-6CF9-A0855D81D9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239" r="9090" b="3656"/>
          <a:stretch/>
        </p:blipFill>
        <p:spPr bwMode="auto">
          <a:xfrm>
            <a:off x="3522468" y="1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1" name="Rectangle 206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301D65-5A7C-7348-599C-876671D1F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941832"/>
            <a:ext cx="3438144" cy="1344168"/>
          </a:xfrm>
        </p:spPr>
        <p:txBody>
          <a:bodyPr anchor="b">
            <a:normAutofit fontScale="90000"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Project Completion</a:t>
            </a:r>
            <a:endParaRPr lang="x-none" sz="4800" dirty="0">
              <a:solidFill>
                <a:schemeClr val="bg1"/>
              </a:solidFill>
            </a:endParaRPr>
          </a:p>
        </p:txBody>
      </p:sp>
      <p:sp>
        <p:nvSpPr>
          <p:cNvPr id="2063" name="Rectangle 206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65" name="Rectangle 206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27F305-E189-9628-12AE-E452FB1171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5724906" cy="3207258"/>
          </a:xfrm>
        </p:spPr>
        <p:txBody>
          <a:bodyPr anchor="t"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Construction began in </a:t>
            </a:r>
            <a:r>
              <a:rPr lang="en-US" sz="2400" dirty="0">
                <a:solidFill>
                  <a:srgbClr val="ED7D31"/>
                </a:solidFill>
              </a:rPr>
              <a:t>2015</a:t>
            </a:r>
            <a:r>
              <a:rPr lang="en-US" sz="2400" dirty="0">
                <a:solidFill>
                  <a:schemeClr val="bg1"/>
                </a:solidFill>
              </a:rPr>
              <a:t> and was officially inaugurated on </a:t>
            </a:r>
            <a:r>
              <a:rPr lang="en-US" sz="2400" dirty="0">
                <a:solidFill>
                  <a:srgbClr val="ED7D31"/>
                </a:solidFill>
              </a:rPr>
              <a:t>October 25, 2020</a:t>
            </a:r>
          </a:p>
          <a:p>
            <a:r>
              <a:rPr lang="en-US" sz="2400" dirty="0">
                <a:solidFill>
                  <a:schemeClr val="bg1"/>
                </a:solidFill>
              </a:rPr>
              <a:t>Faced delays due to land acquisition and financial constraints</a:t>
            </a:r>
          </a:p>
          <a:p>
            <a:r>
              <a:rPr lang="en-US" sz="2400" dirty="0">
                <a:solidFill>
                  <a:schemeClr val="bg1"/>
                </a:solidFill>
              </a:rPr>
              <a:t>The system consists of </a:t>
            </a:r>
            <a:r>
              <a:rPr lang="en-US" sz="2400" dirty="0">
                <a:solidFill>
                  <a:srgbClr val="ED7D31"/>
                </a:solidFill>
              </a:rPr>
              <a:t>26 stations</a:t>
            </a:r>
            <a:r>
              <a:rPr lang="en-US" sz="2400" dirty="0">
                <a:solidFill>
                  <a:schemeClr val="bg1"/>
                </a:solidFill>
              </a:rPr>
              <a:t>, connecting Dera </a:t>
            </a:r>
            <a:r>
              <a:rPr lang="en-US" sz="2400" dirty="0" err="1">
                <a:solidFill>
                  <a:schemeClr val="bg1"/>
                </a:solidFill>
              </a:rPr>
              <a:t>Gujran</a:t>
            </a:r>
            <a:r>
              <a:rPr lang="en-US" sz="2400" dirty="0">
                <a:solidFill>
                  <a:schemeClr val="bg1"/>
                </a:solidFill>
              </a:rPr>
              <a:t> in the north to Ali Town in the south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86E1B52A-FD4F-2E76-3A9C-2AFD221FB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16678" y="6356349"/>
            <a:ext cx="2743200" cy="365125"/>
          </a:xfrm>
        </p:spPr>
        <p:txBody>
          <a:bodyPr/>
          <a:lstStyle/>
          <a:p>
            <a:fld id="{E5D9271B-17BF-495A-A910-CB43B2266855}" type="slidenum">
              <a:rPr lang="x-none" smtClean="0">
                <a:solidFill>
                  <a:schemeClr val="bg1"/>
                </a:solidFill>
              </a:rPr>
              <a:t>7</a:t>
            </a:fld>
            <a:endParaRPr lang="x-non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9159833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BBEE8-4C80-4DB9-7822-DD17B32EE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Project Success Determination</a:t>
            </a:r>
            <a:endParaRPr lang="x-none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1DBB62-364B-352A-D823-93632EB2A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8</a:t>
            </a:fld>
            <a:endParaRPr lang="x-none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04AC8B47-E555-D97F-EBC6-DF15D8245F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8634240"/>
              </p:ext>
            </p:extLst>
          </p:nvPr>
        </p:nvGraphicFramePr>
        <p:xfrm>
          <a:off x="540152" y="1696232"/>
          <a:ext cx="11111696" cy="44905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55848">
                  <a:extLst>
                    <a:ext uri="{9D8B030D-6E8A-4147-A177-3AD203B41FA5}">
                      <a16:colId xmlns:a16="http://schemas.microsoft.com/office/drawing/2014/main" val="3241282468"/>
                    </a:ext>
                  </a:extLst>
                </a:gridCol>
                <a:gridCol w="5555848">
                  <a:extLst>
                    <a:ext uri="{9D8B030D-6E8A-4147-A177-3AD203B41FA5}">
                      <a16:colId xmlns:a16="http://schemas.microsoft.com/office/drawing/2014/main" val="3262808273"/>
                    </a:ext>
                  </a:extLst>
                </a:gridCol>
              </a:tblGrid>
              <a:tr h="5034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Bahnschrift" panose="020B0502040204020203" pitchFamily="34" charset="0"/>
                        </a:rPr>
                        <a:t>Time</a:t>
                      </a:r>
                      <a:endParaRPr lang="x-none" sz="2800" b="1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Bahnschrift" panose="020B050204020402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Bahnschrift" panose="020B0502040204020203" pitchFamily="34" charset="0"/>
                        </a:rPr>
                        <a:t>Budget</a:t>
                      </a:r>
                      <a:endParaRPr lang="x-none" sz="2800" b="1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Bahnschrift" panose="020B050204020402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0903296"/>
                  </a:ext>
                </a:extLst>
              </a:tr>
              <a:tr h="1838774"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i="0" dirty="0">
                          <a:solidFill>
                            <a:schemeClr val="tx1"/>
                          </a:solidFill>
                          <a:effectLst/>
                          <a:latin typeface="Bahnschrift" panose="020B0502040204020203" pitchFamily="34" charset="0"/>
                        </a:rPr>
                        <a:t>OLMT's initial 2017 completion date was missed, however, it eventually launched in 2020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  <a:latin typeface="Bahnschrift" panose="020B0502040204020203" pitchFamily="34" charset="0"/>
                        </a:rPr>
                        <a:t>Critics emphasize the </a:t>
                      </a:r>
                      <a:r>
                        <a:rPr lang="en-US" sz="2000" b="0" dirty="0">
                          <a:solidFill>
                            <a:srgbClr val="FF0000"/>
                          </a:solidFill>
                          <a:latin typeface="Bahnschrift" panose="020B0502040204020203" pitchFamily="34" charset="0"/>
                        </a:rPr>
                        <a:t>3-year delay</a:t>
                      </a:r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  <a:latin typeface="Bahnschrift" panose="020B0502040204020203" pitchFamily="34" charset="0"/>
                        </a:rPr>
                        <a:t>, causing cost overruns and inconvenience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  <a:latin typeface="Bahnschrift" panose="020B0502040204020203" pitchFamily="34" charset="0"/>
                        </a:rPr>
                        <a:t>Project's estimated cost was </a:t>
                      </a:r>
                      <a:r>
                        <a:rPr lang="en-US" sz="2000" b="0" dirty="0">
                          <a:solidFill>
                            <a:srgbClr val="FF0000"/>
                          </a:solidFill>
                          <a:latin typeface="Bahnschrift" panose="020B0502040204020203" pitchFamily="34" charset="0"/>
                        </a:rPr>
                        <a:t>USD 1478.18 million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  <a:latin typeface="Bahnschrift" panose="020B0502040204020203" pitchFamily="34" charset="0"/>
                        </a:rPr>
                        <a:t>Delays and challenges in construction </a:t>
                      </a:r>
                      <a:r>
                        <a:rPr lang="en-US" sz="2000" b="0" dirty="0">
                          <a:solidFill>
                            <a:srgbClr val="C00000"/>
                          </a:solidFill>
                          <a:latin typeface="Bahnschrift" panose="020B0502040204020203" pitchFamily="34" charset="0"/>
                        </a:rPr>
                        <a:t>escalated</a:t>
                      </a:r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  <a:latin typeface="Bahnschrift" panose="020B0502040204020203" pitchFamily="34" charset="0"/>
                        </a:rPr>
                        <a:t> the premium cost of the project by </a:t>
                      </a:r>
                      <a:r>
                        <a:rPr lang="en-US" sz="2000" b="0" dirty="0">
                          <a:solidFill>
                            <a:srgbClr val="FF0000"/>
                          </a:solidFill>
                          <a:latin typeface="Bahnschrift" panose="020B0502040204020203" pitchFamily="34" charset="0"/>
                        </a:rPr>
                        <a:t>50 percent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1800115"/>
                  </a:ext>
                </a:extLst>
              </a:tr>
              <a:tr h="5034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Bahnschrift" panose="020B0502040204020203" pitchFamily="34" charset="0"/>
                        </a:rPr>
                        <a:t>Performance</a:t>
                      </a:r>
                      <a:endParaRPr lang="x-none" sz="2800" b="1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Bahnschrift" panose="020B050204020402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Bahnschrift" panose="020B0502040204020203" pitchFamily="34" charset="0"/>
                        </a:rPr>
                        <a:t>Social Acceptance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6645103"/>
                  </a:ext>
                </a:extLst>
              </a:tr>
              <a:tr h="1569548"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>
                          <a:solidFill>
                            <a:srgbClr val="00B050"/>
                          </a:solidFill>
                          <a:latin typeface="Bahnschrift" panose="020B0502040204020203" pitchFamily="34" charset="0"/>
                        </a:rPr>
                        <a:t>Averaging 200,000 </a:t>
                      </a:r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  <a:latin typeface="Bahnschrift" panose="020B0502040204020203" pitchFamily="34" charset="0"/>
                        </a:rPr>
                        <a:t>daily passengers, exceeding initial projections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>
                          <a:solidFill>
                            <a:srgbClr val="00B050"/>
                          </a:solidFill>
                          <a:latin typeface="Bahnschrift" panose="020B0502040204020203" pitchFamily="34" charset="0"/>
                        </a:rPr>
                        <a:t>Reduced travel time by 75%</a:t>
                      </a:r>
                      <a:r>
                        <a:rPr lang="en-US" sz="2000" b="0" dirty="0">
                          <a:solidFill>
                            <a:schemeClr val="tx1"/>
                          </a:solidFill>
                          <a:latin typeface="Bahnschrift" panose="020B0502040204020203" pitchFamily="34" charset="0"/>
                        </a:rPr>
                        <a:t>,</a:t>
                      </a:r>
                      <a:r>
                        <a:rPr lang="en-US" sz="20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Bahnschrift" panose="020B0502040204020203" pitchFamily="34" charset="0"/>
                        </a:rPr>
                        <a:t> </a:t>
                      </a:r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  <a:latin typeface="Bahnschrift" panose="020B0502040204020203" pitchFamily="34" charset="0"/>
                        </a:rPr>
                        <a:t>improved air quality, and boosted economic activity along the corridor</a:t>
                      </a:r>
                      <a:endParaRPr lang="x-none" sz="2000" b="0" dirty="0">
                        <a:solidFill>
                          <a:sysClr val="windowText" lastClr="000000"/>
                        </a:solidFill>
                        <a:latin typeface="Bahnschrift" panose="020B050204020402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>
                          <a:solidFill>
                            <a:srgbClr val="FF0000"/>
                          </a:solidFill>
                          <a:latin typeface="Bahnschrift" panose="020B0502040204020203" pitchFamily="34" charset="0"/>
                        </a:rPr>
                        <a:t>Mixed</a:t>
                      </a:r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  <a:latin typeface="Bahnschrift" panose="020B0502040204020203" pitchFamily="34" charset="0"/>
                        </a:rPr>
                        <a:t>, with praise for convenience and criticism of cost and land acquisition issues</a:t>
                      </a:r>
                    </a:p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  <a:latin typeface="Bahnschrift" panose="020B0502040204020203" pitchFamily="34" charset="0"/>
                        </a:rPr>
                        <a:t>Recent surveys indicate </a:t>
                      </a:r>
                      <a:r>
                        <a:rPr lang="en-US" sz="2000" b="0" dirty="0">
                          <a:solidFill>
                            <a:srgbClr val="00B050"/>
                          </a:solidFill>
                          <a:latin typeface="Bahnschrift" panose="020B0502040204020203" pitchFamily="34" charset="0"/>
                        </a:rPr>
                        <a:t>rising satisfaction </a:t>
                      </a:r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  <a:latin typeface="Bahnschrift" panose="020B0502040204020203" pitchFamily="34" charset="0"/>
                        </a:rPr>
                        <a:t>with the train's convenience and reliability</a:t>
                      </a:r>
                      <a:endParaRPr lang="x-none" sz="2000" b="0" dirty="0">
                        <a:solidFill>
                          <a:sysClr val="windowText" lastClr="000000"/>
                        </a:solidFill>
                        <a:latin typeface="Bahnschrift" panose="020B0502040204020203" pitchFamily="34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43236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5721815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A96D0-D2BB-5E4F-E7AA-B1D55F9A2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Local Impact</a:t>
            </a:r>
            <a:endParaRPr lang="x-none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D5AA1-FFA5-2E59-FCA3-75EBED970D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152" y="1516284"/>
            <a:ext cx="5479648" cy="323859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i="0" dirty="0">
                <a:solidFill>
                  <a:srgbClr val="00B050"/>
                </a:solidFill>
                <a:effectLst/>
              </a:rPr>
              <a:t>Positives</a:t>
            </a:r>
          </a:p>
          <a:p>
            <a:r>
              <a:rPr lang="en-US" sz="2200" i="0" dirty="0">
                <a:solidFill>
                  <a:srgbClr val="00B050"/>
                </a:solidFill>
                <a:effectLst/>
              </a:rPr>
              <a:t>Cheap means of transport– </a:t>
            </a:r>
            <a:r>
              <a:rPr lang="en-US" sz="2200" kern="100" dirty="0"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Every day, approximately 200,000 people commute using the orange train daily</a:t>
            </a:r>
            <a:endParaRPr lang="en-US" sz="2200" i="0" dirty="0">
              <a:effectLst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200" i="0" dirty="0">
                <a:solidFill>
                  <a:srgbClr val="00B050"/>
                </a:solidFill>
                <a:effectLst/>
              </a:rPr>
              <a:t>Reduced congestion</a:t>
            </a:r>
            <a:r>
              <a:rPr lang="en-US" sz="2200" dirty="0">
                <a:solidFill>
                  <a:srgbClr val="00B050"/>
                </a:solidFill>
              </a:rPr>
              <a:t> –</a:t>
            </a:r>
            <a:r>
              <a:rPr lang="en-US" sz="2200" i="0" dirty="0">
                <a:solidFill>
                  <a:srgbClr val="00B050"/>
                </a:solidFill>
                <a:effectLst/>
              </a:rPr>
              <a:t> </a:t>
            </a:r>
            <a:r>
              <a:rPr lang="en-US" sz="2200" kern="100" dirty="0">
                <a:effectLst/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Promoting public transport and reducing Congestion on roads, making traffic flow much easier and smoother</a:t>
            </a:r>
            <a:endParaRPr lang="en-PK" sz="2200" kern="100" dirty="0">
              <a:effectLst/>
              <a:latin typeface="Bahnschrift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8A2E061-9FF6-ECBD-8091-1DE4DEB096D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i="0" dirty="0">
                <a:solidFill>
                  <a:srgbClr val="C00000"/>
                </a:solidFill>
                <a:effectLst/>
              </a:rPr>
              <a:t>Negatives</a:t>
            </a:r>
          </a:p>
          <a:p>
            <a:r>
              <a:rPr lang="en-US" sz="2200" i="0" dirty="0">
                <a:solidFill>
                  <a:srgbClr val="C00000"/>
                </a:solidFill>
                <a:effectLst/>
              </a:rPr>
              <a:t>Unsafe working conditions – </a:t>
            </a:r>
            <a:r>
              <a:rPr lang="en-US" sz="2200" i="0" dirty="0">
                <a:effectLst/>
              </a:rPr>
              <a:t>In January of 2017, the residence of workers caught fire and killed 7 workers, 14 injured</a:t>
            </a:r>
          </a:p>
          <a:p>
            <a:r>
              <a:rPr lang="en-US" sz="2200" i="0" dirty="0">
                <a:solidFill>
                  <a:srgbClr val="C00000"/>
                </a:solidFill>
                <a:effectLst/>
              </a:rPr>
              <a:t>Accessibility for Persons with Disabilities – </a:t>
            </a:r>
            <a:r>
              <a:rPr lang="en-US" sz="2200" i="0" dirty="0">
                <a:effectLst/>
              </a:rPr>
              <a:t>Further improvements are needed to better accommodate individuals with disabilities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FBF61F-9AF2-EB52-4DB2-A257F229C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9</a:t>
            </a:fld>
            <a:endParaRPr lang="x-none" dirty="0"/>
          </a:p>
        </p:txBody>
      </p:sp>
      <p:pic>
        <p:nvPicPr>
          <p:cNvPr id="1026" name="Picture 2" descr="Bus Transportation Icon Line Color Design Vector, Bus, Lineal Icon, Flat  Icon PNG and Vector with Transparent Background for Free Download">
            <a:extLst>
              <a:ext uri="{FF2B5EF4-FFF2-40B4-BE49-F238E27FC236}">
                <a16:creationId xmlns:a16="http://schemas.microsoft.com/office/drawing/2014/main" id="{2BF912DB-9B83-6F6A-B480-274E56FB72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86" t="24284" r="11254" b="25732"/>
          <a:stretch/>
        </p:blipFill>
        <p:spPr bwMode="auto">
          <a:xfrm>
            <a:off x="2224525" y="4854102"/>
            <a:ext cx="2110902" cy="1322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nternational Symbol of Access - Wikipedia">
            <a:extLst>
              <a:ext uri="{FF2B5EF4-FFF2-40B4-BE49-F238E27FC236}">
                <a16:creationId xmlns:a16="http://schemas.microsoft.com/office/drawing/2014/main" id="{9C4152EE-9B17-693B-BE90-BC4514E47C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0593" y="4854101"/>
            <a:ext cx="1322861" cy="1322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2146040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441</TotalTime>
  <Words>854</Words>
  <Application>Microsoft Office PowerPoint</Application>
  <PresentationFormat>Widescreen</PresentationFormat>
  <Paragraphs>144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Bahnschrift</vt:lpstr>
      <vt:lpstr>Calibri</vt:lpstr>
      <vt:lpstr>Times New Roman</vt:lpstr>
      <vt:lpstr>Office Theme</vt:lpstr>
      <vt:lpstr>Lahore Orange Line Metro Train System</vt:lpstr>
      <vt:lpstr>Introduction</vt:lpstr>
      <vt:lpstr>Incentives for OLMT</vt:lpstr>
      <vt:lpstr>Overview of OLMT</vt:lpstr>
      <vt:lpstr>Partners &amp; Collaborators</vt:lpstr>
      <vt:lpstr>Construction Challenges</vt:lpstr>
      <vt:lpstr>Project Completion</vt:lpstr>
      <vt:lpstr>Project Success Determination</vt:lpstr>
      <vt:lpstr>Local Impact</vt:lpstr>
      <vt:lpstr>Environmental &amp; Economic Impact</vt:lpstr>
      <vt:lpstr>Current Operational Status</vt:lpstr>
      <vt:lpstr>PowerPoint Presentation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Lahore Orange Line Metro Train System</dc:title>
  <dc:creator>Muhammad Umer</dc:creator>
  <cp:lastModifiedBy>Muhammad Umer</cp:lastModifiedBy>
  <cp:revision>151</cp:revision>
  <dcterms:created xsi:type="dcterms:W3CDTF">2023-12-17T11:57:26Z</dcterms:created>
  <dcterms:modified xsi:type="dcterms:W3CDTF">2023-12-17T21:13:36Z</dcterms:modified>
</cp:coreProperties>
</file>

<file path=docProps/thumbnail.jpeg>
</file>